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803" r:id="rId4"/>
    <p:sldMasterId id="2147484095" r:id="rId5"/>
  </p:sldMasterIdLst>
  <p:notesMasterIdLst>
    <p:notesMasterId r:id="rId23"/>
  </p:notesMasterIdLst>
  <p:handoutMasterIdLst>
    <p:handoutMasterId r:id="rId24"/>
  </p:handoutMasterIdLst>
  <p:sldIdLst>
    <p:sldId id="2076136272" r:id="rId6"/>
    <p:sldId id="2076136306" r:id="rId7"/>
    <p:sldId id="2076136274" r:id="rId8"/>
    <p:sldId id="2076136245" r:id="rId9"/>
    <p:sldId id="2076136289" r:id="rId10"/>
    <p:sldId id="2076136311" r:id="rId11"/>
    <p:sldId id="2076136312" r:id="rId12"/>
    <p:sldId id="2076136313" r:id="rId13"/>
    <p:sldId id="2076136290" r:id="rId14"/>
    <p:sldId id="2076136314" r:id="rId15"/>
    <p:sldId id="2076136310" r:id="rId16"/>
    <p:sldId id="2076136315" r:id="rId17"/>
    <p:sldId id="2076136264" r:id="rId18"/>
    <p:sldId id="2076136303" r:id="rId19"/>
    <p:sldId id="2076136292" r:id="rId20"/>
    <p:sldId id="2076136302" r:id="rId21"/>
    <p:sldId id="2076136279" r:id="rId22"/>
  </p:sldIdLst>
  <p:sldSz cx="14630400" cy="82296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Segoe UI" panose="020B0502040204020203" pitchFamily="34" charset="0"/>
      <p:regular r:id="rId29"/>
      <p:bold r:id="rId30"/>
      <p:italic r:id="rId31"/>
      <p:boldItalic r:id="rId32"/>
    </p:embeddedFont>
    <p:embeddedFont>
      <p:font typeface="Segoe UI Semibold" panose="020B0702040204020203" pitchFamily="34" charset="0"/>
      <p:bold r:id="rId33"/>
      <p:boldItalic r:id="rId34"/>
    </p:embeddedFont>
  </p:embeddedFontLst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" id="{4B2DE8E9-9E55-4C3F-8350-4C1FC5FEEBDE}">
          <p14:sldIdLst>
            <p14:sldId id="2076136272"/>
            <p14:sldId id="2076136306"/>
            <p14:sldId id="2076136274"/>
            <p14:sldId id="2076136245"/>
            <p14:sldId id="2076136289"/>
            <p14:sldId id="2076136311"/>
            <p14:sldId id="2076136312"/>
            <p14:sldId id="2076136313"/>
            <p14:sldId id="2076136290"/>
            <p14:sldId id="2076136314"/>
            <p14:sldId id="2076136310"/>
            <p14:sldId id="2076136315"/>
            <p14:sldId id="2076136264"/>
            <p14:sldId id="2076136303"/>
            <p14:sldId id="2076136292"/>
            <p14:sldId id="2076136302"/>
            <p14:sldId id="2076136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23F"/>
    <a:srgbClr val="FFFFFF"/>
    <a:srgbClr val="53EDFF"/>
    <a:srgbClr val="9BF00B"/>
    <a:srgbClr val="50E6FF"/>
    <a:srgbClr val="0078D4"/>
    <a:srgbClr val="53EFFF"/>
    <a:srgbClr val="054B16"/>
    <a:srgbClr val="0C59A4"/>
    <a:srgbClr val="0078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A2D253-237A-4944-AF4E-95E5E0D5829B}" v="22" dt="2021-10-29T23:28:17.954"/>
    <p1510:client id="{46B1FF29-5FCA-45BB-B2D0-F75668F6DCA5}" v="3" dt="2021-10-29T08:16:04.548"/>
    <p1510:client id="{D4659B08-4F49-0FED-A670-F92E745686B0}" v="3" dt="2021-10-29T18:29:27.4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3" autoAdjust="0"/>
    <p:restoredTop sz="86481" autoAdjust="0"/>
  </p:normalViewPr>
  <p:slideViewPr>
    <p:cSldViewPr snapToGrid="0" snapToObjects="1">
      <p:cViewPr varScale="1">
        <p:scale>
          <a:sx n="79" d="100"/>
          <a:sy n="79" d="100"/>
        </p:scale>
        <p:origin x="54" y="54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296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2.fntdata"/><Relationship Id="rId39" Type="http://schemas.microsoft.com/office/2015/10/relationships/revisionInfo" Target="revisionInfo.xml"/><Relationship Id="rId21" Type="http://schemas.openxmlformats.org/officeDocument/2006/relationships/slide" Target="slides/slide16.xml"/><Relationship Id="rId34" Type="http://schemas.openxmlformats.org/officeDocument/2006/relationships/font" Target="fonts/font10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70BEA-B3EA-4D57-8804-3C40360EE91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54DBA7-85FF-CE4A-BF56-5B341AFC4A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EE06F-1980-7244-BF75-5D4A64DAD5ED}" type="datetimeFigureOut">
              <a:rPr lang="en-US" smtClean="0"/>
              <a:t>10/30/2021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26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1B7B2-6D1C-406E-AEF9-95F8A76399C2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8CCEB-9B74-4B06-A035-26CD3C1A7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0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98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938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00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0802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57E4B52-2B11-4561-89C7-74FBEE0B3006}"/>
              </a:ext>
            </a:extLst>
          </p:cNvPr>
          <p:cNvGrpSpPr/>
          <p:nvPr userDrawn="1"/>
        </p:nvGrpSpPr>
        <p:grpSpPr>
          <a:xfrm>
            <a:off x="686588" y="3817089"/>
            <a:ext cx="13257225" cy="1839420"/>
            <a:chOff x="777752" y="3817089"/>
            <a:chExt cx="13257225" cy="18394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96087DC-5935-467F-9230-92AFDFF3D77F}"/>
                </a:ext>
              </a:extLst>
            </p:cNvPr>
            <p:cNvSpPr txBox="1"/>
            <p:nvPr userDrawn="1"/>
          </p:nvSpPr>
          <p:spPr>
            <a:xfrm>
              <a:off x="777752" y="3817089"/>
              <a:ext cx="13257225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6000" b="1" i="0" u="none" strike="noStrike" baseline="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Azure Community Conference 2021</a:t>
              </a:r>
              <a:endParaRPr lang="en-IN" sz="239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C10824-1FC6-40DE-B68C-D18496CA8FB6}"/>
                </a:ext>
              </a:extLst>
            </p:cNvPr>
            <p:cNvSpPr txBox="1"/>
            <p:nvPr userDrawn="1"/>
          </p:nvSpPr>
          <p:spPr>
            <a:xfrm>
              <a:off x="3234249" y="4887068"/>
              <a:ext cx="8344230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4400" b="0" i="1" dirty="0">
                  <a:solidFill>
                    <a:schemeClr val="bg1"/>
                  </a:soli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India’s largest Azure Conference</a:t>
              </a:r>
              <a:endParaRPr lang="en-US" sz="4400" i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0BE3E11-1022-47C1-A048-6BE9BAE3A5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668" y="440904"/>
            <a:ext cx="5071064" cy="29460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19FD60-F049-4352-8A51-D91FE07729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238" y="7038168"/>
            <a:ext cx="4352261" cy="11914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8DEF3CF-186E-472B-95A9-1E6C05D757E2}"/>
              </a:ext>
            </a:extLst>
          </p:cNvPr>
          <p:cNvSpPr txBox="1"/>
          <p:nvPr userDrawn="1"/>
        </p:nvSpPr>
        <p:spPr>
          <a:xfrm>
            <a:off x="12543761" y="7633884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064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57E4B52-2B11-4561-89C7-74FBEE0B3006}"/>
              </a:ext>
            </a:extLst>
          </p:cNvPr>
          <p:cNvGrpSpPr/>
          <p:nvPr userDrawn="1"/>
        </p:nvGrpSpPr>
        <p:grpSpPr>
          <a:xfrm>
            <a:off x="686588" y="3817089"/>
            <a:ext cx="13257225" cy="1839420"/>
            <a:chOff x="777752" y="3817089"/>
            <a:chExt cx="13257225" cy="18394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96087DC-5935-467F-9230-92AFDFF3D77F}"/>
                </a:ext>
              </a:extLst>
            </p:cNvPr>
            <p:cNvSpPr txBox="1"/>
            <p:nvPr userDrawn="1"/>
          </p:nvSpPr>
          <p:spPr>
            <a:xfrm>
              <a:off x="777752" y="3817089"/>
              <a:ext cx="13257225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6000" b="1" i="0" u="none" strike="noStrike" baseline="0" dirty="0">
                  <a:solidFill>
                    <a:srgbClr val="08023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Azure Community Conference 2021</a:t>
              </a:r>
              <a:endParaRPr lang="en-IN" sz="23900" b="1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C10824-1FC6-40DE-B68C-D18496CA8FB6}"/>
                </a:ext>
              </a:extLst>
            </p:cNvPr>
            <p:cNvSpPr txBox="1"/>
            <p:nvPr userDrawn="1"/>
          </p:nvSpPr>
          <p:spPr>
            <a:xfrm>
              <a:off x="3234249" y="4887068"/>
              <a:ext cx="8344230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4400" b="0" i="1" dirty="0">
                  <a:solidFill>
                    <a:srgbClr val="08023F"/>
                  </a:soli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India’s largest Azure Conference</a:t>
              </a:r>
              <a:endParaRPr lang="en-US" sz="4400" i="1" dirty="0">
                <a:solidFill>
                  <a:srgbClr val="08023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C19FD60-F049-4352-8A51-D91FE07729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238" y="7038168"/>
            <a:ext cx="4352261" cy="11914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8DEF3CF-186E-472B-95A9-1E6C05D757E2}"/>
              </a:ext>
            </a:extLst>
          </p:cNvPr>
          <p:cNvSpPr txBox="1"/>
          <p:nvPr userDrawn="1"/>
        </p:nvSpPr>
        <p:spPr>
          <a:xfrm>
            <a:off x="12543761" y="7633884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>
              <a:solidFill>
                <a:srgbClr val="0802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ED3101-1581-4DD6-B589-F4311DA05E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463" y="743159"/>
            <a:ext cx="494347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79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4C357A-E9F0-40BD-896B-3C0F6A7BEF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 rot="8360633">
            <a:off x="-1617566" y="4178986"/>
            <a:ext cx="4730362" cy="6909796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b="1" spc="-6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1F1753-329B-474D-B7B5-686AAE9BF3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634" y="7038168"/>
            <a:ext cx="4352261" cy="11914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F1F7E9-9EBB-4C44-BE45-C4A29B484BA8}"/>
              </a:ext>
            </a:extLst>
          </p:cNvPr>
          <p:cNvSpPr txBox="1"/>
          <p:nvPr userDrawn="1"/>
        </p:nvSpPr>
        <p:spPr>
          <a:xfrm>
            <a:off x="6114350" y="7633884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>
              <a:solidFill>
                <a:srgbClr val="08023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C8EDFB-64B5-493B-8BDE-D90E2E2F243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850" y="133559"/>
            <a:ext cx="1777534" cy="99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03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4C357A-E9F0-40BD-896B-3C0F6A7BEF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 rot="10800000">
            <a:off x="-3255942" y="724088"/>
            <a:ext cx="4730362" cy="6909796"/>
          </a:xfrm>
          <a:prstGeom prst="rect">
            <a:avLst/>
          </a:prstGeom>
        </p:spPr>
      </p:pic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1F1753-329B-474D-B7B5-686AAE9BF3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634" y="7038168"/>
            <a:ext cx="4352261" cy="11914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F1F7E9-9EBB-4C44-BE45-C4A29B484BA8}"/>
              </a:ext>
            </a:extLst>
          </p:cNvPr>
          <p:cNvSpPr txBox="1"/>
          <p:nvPr userDrawn="1"/>
        </p:nvSpPr>
        <p:spPr>
          <a:xfrm>
            <a:off x="715774" y="7628355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>
              <a:solidFill>
                <a:srgbClr val="08023F"/>
              </a:solidFill>
            </a:endParaRP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6A787E-4737-4F73-9F41-B0442F5636B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850" y="133559"/>
            <a:ext cx="1777534" cy="99322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E3A4B07-DACB-4A0D-8F2A-BE9AB852DC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7445" y="3790389"/>
            <a:ext cx="12617450" cy="795338"/>
          </a:xfrm>
          <a:prstGeom prst="rect">
            <a:avLst/>
          </a:prstGeom>
        </p:spPr>
        <p:txBody>
          <a:bodyPr/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None/>
              <a:defRPr lang="en-US" sz="432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</p:spTree>
    <p:extLst>
      <p:ext uri="{BB962C8B-B14F-4D97-AF65-F5344CB8AC3E}">
        <p14:creationId xmlns:p14="http://schemas.microsoft.com/office/powerpoint/2010/main" val="1888090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5F81A-64A0-452D-AE08-BAD376A1A104}"/>
              </a:ext>
            </a:extLst>
          </p:cNvPr>
          <p:cNvSpPr txBox="1"/>
          <p:nvPr userDrawn="1"/>
        </p:nvSpPr>
        <p:spPr>
          <a:xfrm>
            <a:off x="12497466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>
              <a:solidFill>
                <a:srgbClr val="08023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1F1F15-5399-4A26-8094-E3B1D949ED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850" y="133559"/>
            <a:ext cx="1777534" cy="993227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AD98D2E-15E9-4E97-B820-4F26956CA8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1182" y="21702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8240752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255645-6AC5-40CC-9F66-4B15C7AEA147}"/>
              </a:ext>
            </a:extLst>
          </p:cNvPr>
          <p:cNvSpPr txBox="1"/>
          <p:nvPr userDrawn="1"/>
        </p:nvSpPr>
        <p:spPr>
          <a:xfrm>
            <a:off x="12497466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>
              <a:solidFill>
                <a:srgbClr val="08023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60A4A-43F1-43F7-B932-83C5B7739F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850" y="133559"/>
            <a:ext cx="1777534" cy="99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578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255645-6AC5-40CC-9F66-4B15C7AEA147}"/>
              </a:ext>
            </a:extLst>
          </p:cNvPr>
          <p:cNvSpPr txBox="1"/>
          <p:nvPr userDrawn="1"/>
        </p:nvSpPr>
        <p:spPr>
          <a:xfrm>
            <a:off x="12497466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>
              <a:solidFill>
                <a:srgbClr val="0802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6506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399504-2866-446F-A3DB-56B74A10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5059" y="5142116"/>
            <a:ext cx="2086869" cy="3167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503B2-C400-4FF2-B828-AE36B769EE62}"/>
              </a:ext>
            </a:extLst>
          </p:cNvPr>
          <p:cNvSpPr txBox="1"/>
          <p:nvPr userDrawn="1"/>
        </p:nvSpPr>
        <p:spPr>
          <a:xfrm>
            <a:off x="164790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>
              <a:solidFill>
                <a:srgbClr val="08023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3BD74C-2878-41E4-B151-BFDDF015DB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850" y="133559"/>
            <a:ext cx="1777534" cy="99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182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559407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399504-2866-446F-A3DB-56B74A10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5059" y="5142116"/>
            <a:ext cx="2086869" cy="3167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503B2-C400-4FF2-B828-AE36B769EE62}"/>
              </a:ext>
            </a:extLst>
          </p:cNvPr>
          <p:cNvSpPr txBox="1"/>
          <p:nvPr userDrawn="1"/>
        </p:nvSpPr>
        <p:spPr>
          <a:xfrm>
            <a:off x="164790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2D3C4C-3C48-4A7D-8873-0552F88292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850" y="133559"/>
            <a:ext cx="1777534" cy="99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973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FD5B93-2926-40E7-8152-4B1DB45D53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0" y="727314"/>
            <a:ext cx="4686169" cy="59830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Segoe UI Black" panose="020B0A02040204020203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THANK YOU 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4EDE0F8-003E-446A-9CCB-3D93AD93B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230" y="4013745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3B0BDC-EFBE-4EE2-9446-E8320596B2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230" y="4402135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22C9921-9FD0-4BF0-BE16-2A88E9B884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230" y="4998429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3A88AD-7DAB-4B6E-963C-F0374313C2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230" y="5367762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40B7E1-66BB-4750-8B80-58B41483CEF7}"/>
              </a:ext>
            </a:extLst>
          </p:cNvPr>
          <p:cNvSpPr txBox="1"/>
          <p:nvPr userDrawn="1"/>
        </p:nvSpPr>
        <p:spPr>
          <a:xfrm>
            <a:off x="12497466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>
              <a:solidFill>
                <a:srgbClr val="08023F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680BBE-A528-4C8F-9E22-B3494FE033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735" y="7062760"/>
            <a:ext cx="4352261" cy="11914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1662C7-07D7-4865-9FB2-A495B6AFCE7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850" y="133559"/>
            <a:ext cx="1777534" cy="99322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26B94-2B23-4395-A438-8E1D539061E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0230" y="2524722"/>
            <a:ext cx="6096000" cy="661987"/>
          </a:xfrm>
          <a:prstGeom prst="rect">
            <a:avLst/>
          </a:prstGeom>
        </p:spPr>
        <p:txBody>
          <a:bodyPr/>
          <a:lstStyle>
            <a:lvl1pPr>
              <a:defRPr sz="3600" b="1">
                <a:latin typeface="+mn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597845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4C357A-E9F0-40BD-896B-3C0F6A7BEF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 rot="8360633">
            <a:off x="-1617566" y="4178986"/>
            <a:ext cx="4730362" cy="6909796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b="1" spc="-60" baseline="0">
                <a:solidFill>
                  <a:srgbClr val="00B0F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0F3840-3FA0-41A4-89CD-856F2F145F3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765" y="201376"/>
            <a:ext cx="1935200" cy="11242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1F1753-329B-474D-B7B5-686AAE9BF3E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634" y="7038168"/>
            <a:ext cx="4352261" cy="11914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F1F7E9-9EBB-4C44-BE45-C4A29B484BA8}"/>
              </a:ext>
            </a:extLst>
          </p:cNvPr>
          <p:cNvSpPr txBox="1"/>
          <p:nvPr userDrawn="1"/>
        </p:nvSpPr>
        <p:spPr>
          <a:xfrm>
            <a:off x="6114350" y="7633884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0427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4C357A-E9F0-40BD-896B-3C0F6A7BEF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 rot="10800000">
            <a:off x="-3255942" y="724088"/>
            <a:ext cx="4730362" cy="6909796"/>
          </a:xfrm>
          <a:prstGeom prst="rect">
            <a:avLst/>
          </a:prstGeom>
        </p:spPr>
      </p:pic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0F3840-3FA0-41A4-89CD-856F2F145F3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765" y="201376"/>
            <a:ext cx="1935200" cy="11242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1F1753-329B-474D-B7B5-686AAE9BF3E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634" y="7038168"/>
            <a:ext cx="4352261" cy="11914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F1F7E9-9EBB-4C44-BE45-C4A29B484BA8}"/>
              </a:ext>
            </a:extLst>
          </p:cNvPr>
          <p:cNvSpPr txBox="1"/>
          <p:nvPr userDrawn="1"/>
        </p:nvSpPr>
        <p:spPr>
          <a:xfrm>
            <a:off x="715774" y="7628355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b="1" spc="-6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793793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5F81A-64A0-452D-AE08-BAD376A1A104}"/>
              </a:ext>
            </a:extLst>
          </p:cNvPr>
          <p:cNvSpPr txBox="1"/>
          <p:nvPr userDrawn="1"/>
        </p:nvSpPr>
        <p:spPr>
          <a:xfrm>
            <a:off x="12497466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65C388-7F2D-435F-9D3A-9A7A23D738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765" y="201376"/>
            <a:ext cx="1935200" cy="1124243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9FFE2EB-4633-440A-931A-7B899DCAFF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8782" y="18654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671404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9616AB-FA24-4621-ABC8-57BA6F3491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765" y="201376"/>
            <a:ext cx="1935200" cy="1124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255645-6AC5-40CC-9F66-4B15C7AEA147}"/>
              </a:ext>
            </a:extLst>
          </p:cNvPr>
          <p:cNvSpPr txBox="1"/>
          <p:nvPr userDrawn="1"/>
        </p:nvSpPr>
        <p:spPr>
          <a:xfrm>
            <a:off x="12497466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292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255645-6AC5-40CC-9F66-4B15C7AEA147}"/>
              </a:ext>
            </a:extLst>
          </p:cNvPr>
          <p:cNvSpPr txBox="1"/>
          <p:nvPr userDrawn="1"/>
        </p:nvSpPr>
        <p:spPr>
          <a:xfrm>
            <a:off x="12497466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4161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399504-2866-446F-A3DB-56B74A10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5059" y="5142116"/>
            <a:ext cx="2086869" cy="3167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503B2-C400-4FF2-B828-AE36B769EE62}"/>
              </a:ext>
            </a:extLst>
          </p:cNvPr>
          <p:cNvSpPr txBox="1"/>
          <p:nvPr userDrawn="1"/>
        </p:nvSpPr>
        <p:spPr>
          <a:xfrm>
            <a:off x="164790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17A73C-E65F-44EA-89C6-DFBAEC03A6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765" y="201376"/>
            <a:ext cx="1935200" cy="112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3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449679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1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399504-2866-446F-A3DB-56B74A10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5059" y="5142116"/>
            <a:ext cx="2086869" cy="3167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503B2-C400-4FF2-B828-AE36B769EE62}"/>
              </a:ext>
            </a:extLst>
          </p:cNvPr>
          <p:cNvSpPr txBox="1"/>
          <p:nvPr userDrawn="1"/>
        </p:nvSpPr>
        <p:spPr>
          <a:xfrm>
            <a:off x="164790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17A73C-E65F-44EA-89C6-DFBAEC03A6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765" y="201376"/>
            <a:ext cx="1935200" cy="112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61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You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5A6457-5129-4E15-ACFE-16E80712EF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765" y="201376"/>
            <a:ext cx="1935200" cy="112424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BFD5B93-2926-40E7-8152-4B1DB45D53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0" y="727314"/>
            <a:ext cx="4686169" cy="59830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Segoe UI Black" panose="020B0A02040204020203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THANK YOU 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4EDE0F8-003E-446A-9CCB-3D93AD93B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230" y="4013745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800" b="1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3B0BDC-EFBE-4EE2-9446-E8320596B2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230" y="4402135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22C9921-9FD0-4BF0-BE16-2A88E9B884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230" y="4998429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800" b="1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3A88AD-7DAB-4B6E-963C-F0374313C2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230" y="5367762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40B7E1-66BB-4750-8B80-58B41483CEF7}"/>
              </a:ext>
            </a:extLst>
          </p:cNvPr>
          <p:cNvSpPr txBox="1"/>
          <p:nvPr userDrawn="1"/>
        </p:nvSpPr>
        <p:spPr>
          <a:xfrm>
            <a:off x="12497466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680BBE-A528-4C8F-9E22-B3494FE033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735" y="7062760"/>
            <a:ext cx="4352261" cy="1191432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1CB5E37-4407-4270-A9AC-A6779F2D69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0230" y="2552439"/>
            <a:ext cx="7122604" cy="651637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IN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48049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02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381827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4" r:id="rId2"/>
    <p:sldLayoutId id="2147484093" r:id="rId3"/>
    <p:sldLayoutId id="2147484091" r:id="rId4"/>
    <p:sldLayoutId id="2147484051" r:id="rId5"/>
    <p:sldLayoutId id="2147484104" r:id="rId6"/>
    <p:sldLayoutId id="2147484092" r:id="rId7"/>
    <p:sldLayoutId id="2147484094" r:id="rId8"/>
    <p:sldLayoutId id="2147484048" r:id="rId9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2532241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5" r:id="rId6"/>
    <p:sldLayoutId id="2147484101" r:id="rId7"/>
    <p:sldLayoutId id="2147484102" r:id="rId8"/>
    <p:sldLayoutId id="2147484103" r:id="rId9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mikeybronowski" TargetMode="External"/><Relationship Id="rId2" Type="http://schemas.openxmlformats.org/officeDocument/2006/relationships/hyperlink" Target="mailto:mikeybronowski@gmail.com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2B0B5-4AA9-48A3-B18E-9566A99842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06475" y="-1590675"/>
            <a:ext cx="12617450" cy="1590675"/>
          </a:xfrm>
          <a:prstGeom prst="rect">
            <a:avLst/>
          </a:prstGeom>
        </p:spPr>
        <p:txBody>
          <a:bodyPr anchor="b"/>
          <a:lstStyle/>
          <a:p>
            <a:r>
              <a:rPr lang="en-US" dirty="0"/>
              <a:t>Azure Community Conference 2021</a:t>
            </a:r>
          </a:p>
        </p:txBody>
      </p:sp>
    </p:spTree>
    <p:extLst>
      <p:ext uri="{BB962C8B-B14F-4D97-AF65-F5344CB8AC3E}">
        <p14:creationId xmlns:p14="http://schemas.microsoft.com/office/powerpoint/2010/main" val="1265037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1" y="533359"/>
            <a:ext cx="8184112" cy="830997"/>
          </a:xfrm>
        </p:spPr>
        <p:txBody>
          <a:bodyPr/>
          <a:lstStyle/>
          <a:p>
            <a:r>
              <a:rPr lang="en-IN" sz="6000" b="1" dirty="0">
                <a:latin typeface="+mn-lt"/>
              </a:rPr>
              <a:t>Elastic Jobs – WHY 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1936F-F3F9-4D87-AEDF-B036050C23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00136" y="1865461"/>
            <a:ext cx="10972800" cy="2462213"/>
          </a:xfrm>
        </p:spPr>
        <p:txBody>
          <a:bodyPr/>
          <a:lstStyle/>
          <a:p>
            <a:r>
              <a:rPr lang="en-GB" sz="3200" dirty="0"/>
              <a:t>SQL Server Agent is not available in Azure SQL Databases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  <a:p>
            <a:r>
              <a:rPr lang="en-GB" sz="3200" dirty="0"/>
              <a:t>Automating management tasks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b="1" u="sng" dirty="0"/>
          </a:p>
          <a:p>
            <a:r>
              <a:rPr lang="en-GB" sz="3200" dirty="0"/>
              <a:t>Collecting data in a central table</a:t>
            </a:r>
          </a:p>
        </p:txBody>
      </p:sp>
    </p:spTree>
    <p:extLst>
      <p:ext uri="{BB962C8B-B14F-4D97-AF65-F5344CB8AC3E}">
        <p14:creationId xmlns:p14="http://schemas.microsoft.com/office/powerpoint/2010/main" val="2384690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09DB10-5D16-458A-9D51-EA73716C3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259" y="2409992"/>
            <a:ext cx="10972800" cy="1828193"/>
          </a:xfrm>
        </p:spPr>
        <p:txBody>
          <a:bodyPr/>
          <a:lstStyle/>
          <a:p>
            <a:r>
              <a:rPr lang="en-GB" sz="6600" b="1" dirty="0">
                <a:solidFill>
                  <a:srgbClr val="FFFF00"/>
                </a:solidFill>
                <a:latin typeface="+mn-lt"/>
              </a:rPr>
              <a:t>How to create Elastic Jobs with PowerShell?</a:t>
            </a:r>
          </a:p>
        </p:txBody>
      </p:sp>
    </p:spTree>
    <p:extLst>
      <p:ext uri="{BB962C8B-B14F-4D97-AF65-F5344CB8AC3E}">
        <p14:creationId xmlns:p14="http://schemas.microsoft.com/office/powerpoint/2010/main" val="2722388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1" y="533359"/>
            <a:ext cx="8184112" cy="830997"/>
          </a:xfrm>
        </p:spPr>
        <p:txBody>
          <a:bodyPr/>
          <a:lstStyle/>
          <a:p>
            <a:r>
              <a:rPr lang="en-IN" sz="6000" b="1" dirty="0">
                <a:latin typeface="+mn-lt"/>
              </a:rPr>
              <a:t>SUMMARY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1936F-F3F9-4D87-AEDF-B036050C23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00136" y="1865461"/>
            <a:ext cx="11893350" cy="3323987"/>
          </a:xfrm>
        </p:spPr>
        <p:txBody>
          <a:bodyPr/>
          <a:lstStyle/>
          <a:p>
            <a:r>
              <a:rPr lang="en-GB" sz="3600" dirty="0"/>
              <a:t>Elastic jobs are fancy SQL Agent jobs</a:t>
            </a:r>
          </a:p>
          <a:p>
            <a:endParaRPr lang="en-GB" sz="3600" dirty="0"/>
          </a:p>
          <a:p>
            <a:r>
              <a:rPr lang="en-GB" sz="3600" dirty="0"/>
              <a:t>Azure Portal/SQL – partially allows to create</a:t>
            </a:r>
          </a:p>
          <a:p>
            <a:endParaRPr lang="en-GB" sz="3600" dirty="0"/>
          </a:p>
          <a:p>
            <a:r>
              <a:rPr lang="en-GB" sz="3600" dirty="0"/>
              <a:t>PowerShell – can be used to create from start to end (</a:t>
            </a:r>
            <a:r>
              <a:rPr lang="en-GB" sz="3600" dirty="0" err="1"/>
              <a:t>Az.SQL</a:t>
            </a:r>
            <a:r>
              <a:rPr lang="en-GB" sz="3600" dirty="0"/>
              <a:t> / dbatools)</a:t>
            </a:r>
          </a:p>
        </p:txBody>
      </p:sp>
    </p:spTree>
    <p:extLst>
      <p:ext uri="{BB962C8B-B14F-4D97-AF65-F5344CB8AC3E}">
        <p14:creationId xmlns:p14="http://schemas.microsoft.com/office/powerpoint/2010/main" val="2861460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6D1A7EB7-4291-4D48-8482-F60B4A2927BA}"/>
              </a:ext>
            </a:extLst>
          </p:cNvPr>
          <p:cNvSpPr txBox="1">
            <a:spLocks/>
          </p:cNvSpPr>
          <p:nvPr/>
        </p:nvSpPr>
        <p:spPr>
          <a:xfrm>
            <a:off x="5006398" y="391005"/>
            <a:ext cx="4317529" cy="92333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1920" b="0" kern="1200" cap="none" spc="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10972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IN" sz="5400" b="1" dirty="0">
                <a:ln>
                  <a:noFill/>
                </a:ln>
                <a:solidFill>
                  <a:schemeClr val="bg1"/>
                </a:solidFill>
                <a:latin typeface="Segoe UI" pitchFamily="34" charset="0"/>
              </a:rPr>
              <a:t>Our Partners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71F504-9D06-4619-A285-584DE2286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19" y="2123128"/>
            <a:ext cx="3193082" cy="10191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2C3673-66D7-4F44-B539-26DD7BBDB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719" y="4917838"/>
            <a:ext cx="4240043" cy="14133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5BA593-7D87-426C-B5B1-1C7713CDCC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412" y="2143382"/>
            <a:ext cx="5062171" cy="9786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732D55-3419-423F-9C55-376A6645D4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909" y="2130278"/>
            <a:ext cx="2864222" cy="10048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EC87667-45EF-4B6A-B57F-7A0B3AD070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927" y="4114800"/>
            <a:ext cx="2009775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0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946CA-5DF7-4048-893F-A47362D9801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85812" y="234004"/>
            <a:ext cx="4490332" cy="92333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itchFamily="34" charset="0"/>
                <a:ea typeface="+mn-ea"/>
                <a:cs typeface="Segoe UI" pitchFamily="34" charset="0"/>
              </a:rPr>
              <a:t>Communities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C9296C-32C9-446F-8F37-B25FD87191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6459"/>
            <a:ext cx="13487401" cy="741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64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9F6C-0D5A-4F9F-AFA0-A2B12E92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473" y="2286608"/>
            <a:ext cx="3639574" cy="2437590"/>
          </a:xfrm>
        </p:spPr>
        <p:txBody>
          <a:bodyPr/>
          <a:lstStyle/>
          <a:p>
            <a:r>
              <a:rPr lang="en-IN" b="1" dirty="0">
                <a:latin typeface="+mn-lt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624831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E87D2-E92E-4AD8-88E0-3EBF790D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927" y="3505403"/>
            <a:ext cx="5012823" cy="1218795"/>
          </a:xfrm>
        </p:spPr>
        <p:txBody>
          <a:bodyPr/>
          <a:lstStyle/>
          <a:p>
            <a:r>
              <a:rPr lang="en-US" b="1" dirty="0">
                <a:latin typeface="+mn-lt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3612424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4737F70-64DD-4F8E-A3F2-F35BD386C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+mn-lt"/>
              </a:rPr>
              <a:t>THANK YOU!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361145-5F34-4A6D-86DB-6D5F307771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Mikey Bronowski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2446A7-5246-414F-80CA-48BFD60D37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mikeybronowski@gmail.com</a:t>
            </a:r>
            <a:br>
              <a:rPr lang="en-IN" dirty="0"/>
            </a:br>
            <a:r>
              <a:rPr lang="en-IN" dirty="0">
                <a:hlinkClick r:id="rId3"/>
              </a:rPr>
              <a:t>twitter.com/mikeybronowski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Placeholder 5" descr="A person in a blue shirt&#10;&#10;Description automatically generated with medium confidence">
            <a:extLst>
              <a:ext uri="{FF2B5EF4-FFF2-40B4-BE49-F238E27FC236}">
                <a16:creationId xmlns:a16="http://schemas.microsoft.com/office/drawing/2014/main" id="{979256AA-B2C6-45CC-A270-CBB371BC2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00653" y="1901118"/>
            <a:ext cx="3129517" cy="312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40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946CA-5DF7-4048-893F-A47362D9801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02707" y="446928"/>
            <a:ext cx="4483100" cy="92233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itchFamily="34" charset="0"/>
                <a:ea typeface="+mn-ea"/>
                <a:cs typeface="Segoe UI" pitchFamily="34" charset="0"/>
              </a:rPr>
              <a:t>Title Sponsor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8EE75FCD-E1FE-46CE-BF18-DD1A839BC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8389607" y="2511406"/>
            <a:ext cx="4929892" cy="1055835"/>
          </a:xfrm>
          <a:prstGeom prst="rect">
            <a:avLst/>
          </a:prstGeom>
        </p:spPr>
      </p:pic>
      <p:sp>
        <p:nvSpPr>
          <p:cNvPr id="12" name="Title 5">
            <a:extLst>
              <a:ext uri="{FF2B5EF4-FFF2-40B4-BE49-F238E27FC236}">
                <a16:creationId xmlns:a16="http://schemas.microsoft.com/office/drawing/2014/main" id="{97FAE5D8-0312-49B8-8645-9F6303F7FF43}"/>
              </a:ext>
            </a:extLst>
          </p:cNvPr>
          <p:cNvSpPr txBox="1">
            <a:spLocks/>
          </p:cNvSpPr>
          <p:nvPr/>
        </p:nvSpPr>
        <p:spPr>
          <a:xfrm>
            <a:off x="8665179" y="446431"/>
            <a:ext cx="4578497" cy="92333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1920" b="0" kern="1200" cap="none" spc="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10972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IN" sz="5400" b="1" dirty="0">
                <a:ln>
                  <a:noFill/>
                </a:ln>
                <a:solidFill>
                  <a:schemeClr val="bg1"/>
                </a:solidFill>
                <a:latin typeface="Segoe UI" pitchFamily="34" charset="0"/>
              </a:rPr>
              <a:t>Gold Sponsor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CEC96D-6D19-45DD-80FB-BD040F703C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021" y="1717956"/>
            <a:ext cx="2256934" cy="2642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629DEA-B3D3-4771-905E-5FF21FB920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537" y="6121504"/>
            <a:ext cx="1617326" cy="1917778"/>
          </a:xfrm>
          <a:prstGeom prst="rect">
            <a:avLst/>
          </a:pr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248473A2-DAD9-444B-AF48-26B729F23D3F}"/>
              </a:ext>
            </a:extLst>
          </p:cNvPr>
          <p:cNvSpPr txBox="1">
            <a:spLocks/>
          </p:cNvSpPr>
          <p:nvPr/>
        </p:nvSpPr>
        <p:spPr>
          <a:xfrm>
            <a:off x="4020324" y="5021642"/>
            <a:ext cx="6589753" cy="92333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1920" b="0" kern="1200" cap="none" spc="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10972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IN" sz="5400" b="1" dirty="0">
                <a:ln>
                  <a:noFill/>
                </a:ln>
                <a:solidFill>
                  <a:srgbClr val="FFFFFF"/>
                </a:solidFill>
                <a:latin typeface="Segoe UI" pitchFamily="34" charset="0"/>
              </a:rPr>
              <a:t>Community Partner</a:t>
            </a:r>
          </a:p>
        </p:txBody>
      </p:sp>
    </p:spTree>
    <p:extLst>
      <p:ext uri="{BB962C8B-B14F-4D97-AF65-F5344CB8AC3E}">
        <p14:creationId xmlns:p14="http://schemas.microsoft.com/office/powerpoint/2010/main" val="1667265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93A47-E520-4975-A551-B1FF3C79A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11" y="3331014"/>
            <a:ext cx="6870875" cy="686406"/>
          </a:xfrm>
        </p:spPr>
        <p:txBody>
          <a:bodyPr/>
          <a:lstStyle/>
          <a:p>
            <a:r>
              <a:rPr lang="en-IN" sz="4400" b="1" dirty="0">
                <a:solidFill>
                  <a:srgbClr val="00A0E3"/>
                </a:solidFill>
                <a:latin typeface="Segoe UI" pitchFamily="34" charset="0"/>
                <a:cs typeface="Segoe UI" pitchFamily="34" charset="0"/>
              </a:rPr>
              <a:t>Mikey Bronowski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5808BD-ED85-4361-809F-707298FFDF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2111" y="4500469"/>
            <a:ext cx="6476917" cy="1107996"/>
          </a:xfrm>
          <a:prstGeom prst="rect">
            <a:avLst/>
          </a:prstGeom>
        </p:spPr>
        <p:txBody>
          <a:bodyPr/>
          <a:lstStyle/>
          <a:p>
            <a:r>
              <a:rPr lang="en-GB" sz="24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Husband | Dad | SQL DBA | MCT</a:t>
            </a:r>
            <a:br>
              <a:rPr lang="en-GB" sz="24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</a:br>
            <a:r>
              <a:rPr lang="en-GB" sz="24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Microsoft Data platform MVP</a:t>
            </a:r>
            <a:br>
              <a:rPr lang="en-GB" sz="24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</a:br>
            <a:r>
              <a:rPr lang="en-GB" sz="24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He/Him</a:t>
            </a:r>
            <a:endParaRPr lang="en-US" dirty="0"/>
          </a:p>
        </p:txBody>
      </p:sp>
      <p:pic>
        <p:nvPicPr>
          <p:cNvPr id="6" name="Picture Placeholder 5" descr="A person in a blue shirt&#10;&#10;Description automatically generated with medium confidence">
            <a:extLst>
              <a:ext uri="{FF2B5EF4-FFF2-40B4-BE49-F238E27FC236}">
                <a16:creationId xmlns:a16="http://schemas.microsoft.com/office/drawing/2014/main" id="{B30A757E-71A9-443A-BC12-4DA77C12010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84034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B4996F-7B3F-4E14-8BE3-61404D24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852" y="2841878"/>
            <a:ext cx="10972800" cy="1398653"/>
          </a:xfrm>
        </p:spPr>
        <p:txBody>
          <a:bodyPr/>
          <a:lstStyle/>
          <a:p>
            <a:r>
              <a:rPr lang="en-GB" sz="4300" b="1" dirty="0">
                <a:latin typeface="+mn-lt"/>
                <a:cs typeface="Segoe UI"/>
              </a:rPr>
              <a:t>Automate management tasks using elastic jobs in Azure SQL Database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A004F0-412E-44A1-81C1-6C35A0CFD3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87852" y="4754881"/>
            <a:ext cx="10972800" cy="738664"/>
          </a:xfrm>
        </p:spPr>
        <p:txBody>
          <a:bodyPr/>
          <a:lstStyle/>
          <a:p>
            <a:r>
              <a:rPr lang="en-IN" dirty="0"/>
              <a:t>Mikey Bronowski</a:t>
            </a:r>
            <a:br>
              <a:rPr lang="en-IN" dirty="0"/>
            </a:br>
            <a:r>
              <a:rPr lang="en-IN" dirty="0"/>
              <a:t>Data Platform MVP, MCT</a:t>
            </a:r>
          </a:p>
        </p:txBody>
      </p:sp>
    </p:spTree>
    <p:extLst>
      <p:ext uri="{BB962C8B-B14F-4D97-AF65-F5344CB8AC3E}">
        <p14:creationId xmlns:p14="http://schemas.microsoft.com/office/powerpoint/2010/main" val="2942081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1" y="533359"/>
            <a:ext cx="3232926" cy="830997"/>
          </a:xfrm>
        </p:spPr>
        <p:txBody>
          <a:bodyPr/>
          <a:lstStyle/>
          <a:p>
            <a:r>
              <a:rPr lang="en-IN" sz="6000" b="1" dirty="0">
                <a:latin typeface="+mn-lt"/>
              </a:rPr>
              <a:t>Agenda</a:t>
            </a:r>
            <a:endParaRPr lang="en-IN" b="1" dirty="0">
              <a:latin typeface="+mn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1936F-F3F9-4D87-AEDF-B036050C23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00136" y="1865461"/>
            <a:ext cx="10972800" cy="4154984"/>
          </a:xfrm>
        </p:spPr>
        <p:txBody>
          <a:bodyPr/>
          <a:lstStyle/>
          <a:p>
            <a:r>
              <a:rPr lang="en-IN" sz="5400" dirty="0"/>
              <a:t>What?</a:t>
            </a:r>
          </a:p>
          <a:p>
            <a:endParaRPr lang="en-IN" sz="5400" dirty="0"/>
          </a:p>
          <a:p>
            <a:r>
              <a:rPr lang="en-IN" sz="5400" dirty="0"/>
              <a:t>How?</a:t>
            </a:r>
          </a:p>
          <a:p>
            <a:endParaRPr lang="en-IN" sz="5400" dirty="0"/>
          </a:p>
          <a:p>
            <a:r>
              <a:rPr lang="en-IN" sz="5400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290538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1" y="533359"/>
            <a:ext cx="8184112" cy="830997"/>
          </a:xfrm>
        </p:spPr>
        <p:txBody>
          <a:bodyPr/>
          <a:lstStyle/>
          <a:p>
            <a:r>
              <a:rPr lang="en-IN" sz="6000" b="1" dirty="0">
                <a:latin typeface="+mn-lt"/>
              </a:rPr>
              <a:t>Elastic Jobs – WHAT 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1936F-F3F9-4D87-AEDF-B036050C23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00136" y="1865461"/>
            <a:ext cx="10972800" cy="4431983"/>
          </a:xfrm>
        </p:spPr>
        <p:txBody>
          <a:bodyPr/>
          <a:lstStyle/>
          <a:p>
            <a:r>
              <a:rPr lang="en-GB" sz="3200" dirty="0"/>
              <a:t>Jobs scheduling service to execute scripts on one or more targets.</a:t>
            </a:r>
          </a:p>
          <a:p>
            <a:endParaRPr lang="en-GB" sz="3200" dirty="0"/>
          </a:p>
          <a:p>
            <a:r>
              <a:rPr lang="en-GB" sz="3200" dirty="0"/>
              <a:t>Azure SQL Databases, ASD elastic pools, and ASD in shard maps.</a:t>
            </a:r>
          </a:p>
          <a:p>
            <a:endParaRPr lang="en-GB" sz="3200" dirty="0"/>
          </a:p>
          <a:p>
            <a:r>
              <a:rPr lang="en-GB" sz="3200" b="1" u="sng" dirty="0"/>
              <a:t>Preview</a:t>
            </a:r>
          </a:p>
          <a:p>
            <a:endParaRPr lang="en-GB" sz="3200" dirty="0"/>
          </a:p>
          <a:p>
            <a:r>
              <a:rPr lang="en-GB" sz="3200" dirty="0"/>
              <a:t>MSX / TSX / SQL Agent for 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117367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1" y="533359"/>
            <a:ext cx="8184112" cy="830997"/>
          </a:xfrm>
        </p:spPr>
        <p:txBody>
          <a:bodyPr/>
          <a:lstStyle/>
          <a:p>
            <a:r>
              <a:rPr lang="en-IN" sz="6000" b="1" dirty="0">
                <a:latin typeface="+mn-lt"/>
              </a:rPr>
              <a:t>Elastic Jobs – WHAT 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1936F-F3F9-4D87-AEDF-B036050C23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00136" y="1865461"/>
            <a:ext cx="10972800" cy="3447098"/>
          </a:xfrm>
        </p:spPr>
        <p:txBody>
          <a:bodyPr/>
          <a:lstStyle/>
          <a:p>
            <a:r>
              <a:rPr lang="en-GB" sz="3200" b="1" dirty="0"/>
              <a:t>Elastic job agent </a:t>
            </a:r>
            <a:r>
              <a:rPr lang="en-GB" sz="3200" dirty="0"/>
              <a:t>– azure resource</a:t>
            </a:r>
          </a:p>
          <a:p>
            <a:endParaRPr lang="en-GB" sz="3200" dirty="0"/>
          </a:p>
          <a:p>
            <a:r>
              <a:rPr lang="en-GB" sz="3200" b="1" dirty="0"/>
              <a:t>Job database </a:t>
            </a:r>
            <a:r>
              <a:rPr lang="en-GB" sz="3200" dirty="0"/>
              <a:t>– Azure SQL Database (think of msdb)</a:t>
            </a:r>
          </a:p>
          <a:p>
            <a:endParaRPr lang="en-GB" sz="3200" dirty="0"/>
          </a:p>
          <a:p>
            <a:r>
              <a:rPr lang="en-GB" sz="3200" b="1" dirty="0"/>
              <a:t>Target group </a:t>
            </a:r>
            <a:r>
              <a:rPr lang="en-GB" sz="3200" dirty="0"/>
              <a:t>– set of servers/pools/databases/shard maps</a:t>
            </a:r>
          </a:p>
          <a:p>
            <a:endParaRPr lang="en-GB" sz="3200" dirty="0"/>
          </a:p>
          <a:p>
            <a:r>
              <a:rPr lang="en-GB" sz="3200" b="1" dirty="0"/>
              <a:t>Job</a:t>
            </a:r>
            <a:r>
              <a:rPr lang="en-GB" sz="3200" dirty="0"/>
              <a:t> – composed of steps to run T-SQL against target groups</a:t>
            </a:r>
          </a:p>
        </p:txBody>
      </p:sp>
    </p:spTree>
    <p:extLst>
      <p:ext uri="{BB962C8B-B14F-4D97-AF65-F5344CB8AC3E}">
        <p14:creationId xmlns:p14="http://schemas.microsoft.com/office/powerpoint/2010/main" val="3416793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1" y="533359"/>
            <a:ext cx="8184112" cy="830997"/>
          </a:xfrm>
        </p:spPr>
        <p:txBody>
          <a:bodyPr/>
          <a:lstStyle/>
          <a:p>
            <a:r>
              <a:rPr lang="en-IN" sz="6000" b="1" dirty="0">
                <a:latin typeface="+mn-lt"/>
              </a:rPr>
              <a:t>Elastic Jobs – HOW 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1936F-F3F9-4D87-AEDF-B036050C23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00136" y="1865461"/>
            <a:ext cx="12923864" cy="473975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b="0" dirty="0"/>
              <a:t>Targets: Azure SQL Database / elastic pool / shard maps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b="0" dirty="0"/>
              <a:t>Azure SQL Database (S0 minimum) for Job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b="0" dirty="0"/>
              <a:t>Elastic Job agent on job 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b="0" dirty="0"/>
              <a:t>Database master key on job database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b="0" dirty="0"/>
              <a:t>Database Scoped Credentials on job server (job execution, server refresh)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b="0" dirty="0"/>
              <a:t>SQL Logins on target servers – master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b="0" dirty="0"/>
              <a:t>SQL User to enumerate databases on the target server – master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b="0" dirty="0"/>
              <a:t>SQL User to for the job executions on the target server – target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b="0" dirty="0"/>
              <a:t>Additional permissions : what job needs to do – DDL, DML,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b="0" dirty="0"/>
              <a:t>Target group and members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b="0" dirty="0"/>
              <a:t>Elastic job</a:t>
            </a:r>
          </a:p>
        </p:txBody>
      </p:sp>
    </p:spTree>
    <p:extLst>
      <p:ext uri="{BB962C8B-B14F-4D97-AF65-F5344CB8AC3E}">
        <p14:creationId xmlns:p14="http://schemas.microsoft.com/office/powerpoint/2010/main" val="3841684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09DB10-5D16-458A-9D51-EA73716C3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259" y="2409992"/>
            <a:ext cx="10972800" cy="1828193"/>
          </a:xfrm>
        </p:spPr>
        <p:txBody>
          <a:bodyPr/>
          <a:lstStyle/>
          <a:p>
            <a:r>
              <a:rPr lang="en-GB" sz="6600" b="1" dirty="0">
                <a:solidFill>
                  <a:srgbClr val="FFFF00"/>
                </a:solidFill>
                <a:latin typeface="+mn-lt"/>
              </a:rPr>
              <a:t>How to create Elastic Jobs in Azure Portal?</a:t>
            </a:r>
          </a:p>
        </p:txBody>
      </p:sp>
    </p:spTree>
    <p:extLst>
      <p:ext uri="{BB962C8B-B14F-4D97-AF65-F5344CB8AC3E}">
        <p14:creationId xmlns:p14="http://schemas.microsoft.com/office/powerpoint/2010/main" val="3999745940"/>
      </p:ext>
    </p:extLst>
  </p:cSld>
  <p:clrMapOvr>
    <a:masterClrMapping/>
  </p:clrMapOvr>
</p:sld>
</file>

<file path=ppt/theme/theme1.xml><?xml version="1.0" encoding="utf-8"?>
<a:theme xmlns:a="http://schemas.openxmlformats.org/drawingml/2006/main" name="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2.xml><?xml version="1.0" encoding="utf-8"?>
<a:theme xmlns:a="http://schemas.openxmlformats.org/drawingml/2006/main" name="1_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ersonnalisé 1">
    <a:dk1>
      <a:srgbClr val="000000"/>
    </a:dk1>
    <a:lt1>
      <a:srgbClr val="FFFFFF"/>
    </a:lt1>
    <a:dk2>
      <a:srgbClr val="243A5E"/>
    </a:dk2>
    <a:lt2>
      <a:srgbClr val="50E6FF"/>
    </a:lt2>
    <a:accent1>
      <a:srgbClr val="0078D4"/>
    </a:accent1>
    <a:accent2>
      <a:srgbClr val="D83B01"/>
    </a:accent2>
    <a:accent3>
      <a:srgbClr val="107C10"/>
    </a:accent3>
    <a:accent4>
      <a:srgbClr val="8661C5"/>
    </a:accent4>
    <a:accent5>
      <a:srgbClr val="008575"/>
    </a:accent5>
    <a:accent6>
      <a:srgbClr val="FFB900"/>
    </a:accent6>
    <a:hlink>
      <a:srgbClr val="505050"/>
    </a:hlink>
    <a:folHlink>
      <a:srgbClr val="50505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6A37E6996C184D85BF3BA8E3563761" ma:contentTypeVersion="17" ma:contentTypeDescription="Create a new document." ma:contentTypeScope="" ma:versionID="b04b0f682109e26dfcf23d3ec791eea3">
  <xsd:schema xmlns:xsd="http://www.w3.org/2001/XMLSchema" xmlns:xs="http://www.w3.org/2001/XMLSchema" xmlns:p="http://schemas.microsoft.com/office/2006/metadata/properties" xmlns:ns3="8e29ddae-502e-47f8-b6ac-1930e43e0c49" xmlns:ns4="f9ea4d1f-cef4-4148-b1b3-16bb27743a9d" targetNamespace="http://schemas.microsoft.com/office/2006/metadata/properties" ma:root="true" ma:fieldsID="b5c22b08b9fbb4579c23eff281777499" ns3:_="" ns4:_="">
    <xsd:import namespace="8e29ddae-502e-47f8-b6ac-1930e43e0c49"/>
    <xsd:import namespace="f9ea4d1f-cef4-4148-b1b3-16bb27743a9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_STS_x0020_Hashtags" minOccurs="0"/>
                <xsd:element ref="ns3:_STS_x0020_AppliedHashtags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29ddae-502e-47f8-b6ac-1930e43e0c4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  <xsd:element name="_STS_x0020_AppliedHashtags" ma:index="17" nillable="true" ma:displayName="Applied Hashtags" ma:description="" ma:internalName="_STS_x0020_AppliedHashtags" ma:readOnly="true" ma:showField="Titl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ea4d1f-cef4-4148-b1b3-16bb27743a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_STS_x0020_Hashtags" ma:index="16" nillable="true" ma:displayName="Hashtags" ma:description="" ma:list="{eb00c052-285e-4661-8b6e-1e6352ee6582}" ma:internalName="_STS_x0020_Hashtags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9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STS_x0020_Hashtags xmlns="f9ea4d1f-cef4-4148-b1b3-16bb27743a9d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558663-87D8-497C-9D0E-56EDB9CCC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29ddae-502e-47f8-b6ac-1930e43e0c49"/>
    <ds:schemaRef ds:uri="f9ea4d1f-cef4-4148-b1b3-16bb27743a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5DE981C-02F8-499E-81ED-0B76C44C2D1D}">
  <ds:schemaRefs>
    <ds:schemaRef ds:uri="http://www.w3.org/XML/1998/namespace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f9ea4d1f-cef4-4148-b1b3-16bb27743a9d"/>
    <ds:schemaRef ds:uri="8e29ddae-502e-47f8-b6ac-1930e43e0c49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CC661D46-9602-48E1-9F42-2B7287AF026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Windows_PowerPoint_Template-2020</Template>
  <TotalTime>0</TotalTime>
  <Words>350</Words>
  <Application>Microsoft Office PowerPoint</Application>
  <PresentationFormat>Custom</PresentationFormat>
  <Paragraphs>67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Segoe UI Semibold</vt:lpstr>
      <vt:lpstr>Segoe UI</vt:lpstr>
      <vt:lpstr>Wingdings</vt:lpstr>
      <vt:lpstr>Arial</vt:lpstr>
      <vt:lpstr>Calibri</vt:lpstr>
      <vt:lpstr>Document template - Corp grid</vt:lpstr>
      <vt:lpstr>1_Document template - Corp grid</vt:lpstr>
      <vt:lpstr>Azure Community Conference 2021</vt:lpstr>
      <vt:lpstr>Title Sponsor</vt:lpstr>
      <vt:lpstr>Mikey Bronowski</vt:lpstr>
      <vt:lpstr>Automate management tasks using elastic jobs in Azure SQL Database</vt:lpstr>
      <vt:lpstr>Agenda</vt:lpstr>
      <vt:lpstr>Elastic Jobs – WHAT ?</vt:lpstr>
      <vt:lpstr>Elastic Jobs – WHAT ?</vt:lpstr>
      <vt:lpstr>Elastic Jobs – HOW ?</vt:lpstr>
      <vt:lpstr>How to create Elastic Jobs in Azure Portal?</vt:lpstr>
      <vt:lpstr>Elastic Jobs – WHY ?</vt:lpstr>
      <vt:lpstr>How to create Elastic Jobs with PowerShell?</vt:lpstr>
      <vt:lpstr>SUMMARY</vt:lpstr>
      <vt:lpstr>PowerPoint Presentation</vt:lpstr>
      <vt:lpstr>Communities</vt:lpstr>
      <vt:lpstr>Q &amp; A</vt:lpstr>
      <vt:lpstr>Feedback</vt:lpstr>
      <vt:lpstr>THANK YOU!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or presentation title</dc:title>
  <dc:creator/>
  <cp:lastModifiedBy/>
  <cp:revision>20</cp:revision>
  <dcterms:created xsi:type="dcterms:W3CDTF">2020-10-17T05:30:34Z</dcterms:created>
  <dcterms:modified xsi:type="dcterms:W3CDTF">2021-10-30T07:02:21Z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vijoris@microsoft.com</vt:lpwstr>
  </property>
  <property fmtid="{D5CDD505-2E9C-101B-9397-08002B2CF9AE}" pid="5" name="MSIP_Label_f42aa342-8706-4288-bd11-ebb85995028c_SetDate">
    <vt:lpwstr>2018-06-21T17:19:54.4078926Z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0x010100FB6A37E6996C184D85BF3BA8E3563761</vt:lpwstr>
  </property>
</Properties>
</file>